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Raleway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Raleway-bold.fntdata"/><Relationship Id="rId43" Type="http://schemas.openxmlformats.org/officeDocument/2006/relationships/font" Target="fonts/Raleway-regular.fntdata"/><Relationship Id="rId46" Type="http://schemas.openxmlformats.org/officeDocument/2006/relationships/font" Target="fonts/Raleway-boldItalic.fntdata"/><Relationship Id="rId45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b2cd6fb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b2cd6fb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b2cd6fbd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b2cd6fbd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b2cd6fbd6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1b2cd6fbd6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b2cd6fbd6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b2cd6fbd6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b2cd6fbd6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b2cd6fbd6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1f3248ae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1f3248ae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b2cd6fbd6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1b2cd6fbd6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1b2cd6fbd6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1b2cd6fbd6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b2cd6fbd6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1b2cd6fbd6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1b2cd6fbd6_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1b2cd6fbd6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252b09cb3a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252b09cb3a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b2cd6fbd6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b2cd6fbd6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209393ea84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209393ea84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252b09cb3a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252b09cb3a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b2cd6fbd6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b2cd6fbd6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b2cd6fbd6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b2cd6fbd6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1b2cd6fbd6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1b2cd6fbd6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52b09cb3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252b09cb3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1b2cd6fbd6_1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1b2cd6fbd6_1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b2cd6fbd6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1b2cd6fbd6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209393ea84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209393ea84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1efe8cd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21efe8cd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52b09cb3a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252b09cb3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2142d72c3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2142d72c3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1b2cd6fbd6_1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1b2cd6fbd6_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b2cd6fbd6_1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1b2cd6fbd6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b2cd6fbd6_1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1b2cd6fbd6_1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1b2cd6fbd6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1b2cd6fbd6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52b09cb3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252b09cb3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252b09cb3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252b09cb3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1f3248ae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1f3248ae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1efe8cd3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1efe8cd3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1f3248ae7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1f3248ae7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1f3248ae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21f3248ae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1f3248ae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21f3248ae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1f3248ae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1f3248ae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gif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5.gif"/><Relationship Id="rId6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33.gif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gif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5.jpg"/><Relationship Id="rId10" Type="http://schemas.openxmlformats.org/officeDocument/2006/relationships/hyperlink" Target="https://github.com/chiara-jm" TargetMode="External"/><Relationship Id="rId9" Type="http://schemas.openxmlformats.org/officeDocument/2006/relationships/image" Target="../media/image6.png"/><Relationship Id="rId5" Type="http://schemas.openxmlformats.org/officeDocument/2006/relationships/hyperlink" Target="https://www.linkedin.com/in/chiaradiajm/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12.png"/><Relationship Id="rId8" Type="http://schemas.openxmlformats.org/officeDocument/2006/relationships/hyperlink" Target="https://github.com/chiara-jm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3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gif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gif"/><Relationship Id="rId4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gif"/><Relationship Id="rId4" Type="http://schemas.openxmlformats.org/officeDocument/2006/relationships/image" Target="../media/image2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gif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gif"/><Relationship Id="rId4" Type="http://schemas.openxmlformats.org/officeDocument/2006/relationships/image" Target="../media/image36.gif"/><Relationship Id="rId5" Type="http://schemas.openxmlformats.org/officeDocument/2006/relationships/image" Target="../media/image41.gif"/><Relationship Id="rId6" Type="http://schemas.openxmlformats.org/officeDocument/2006/relationships/image" Target="../media/image43.gif"/><Relationship Id="rId7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gif"/><Relationship Id="rId4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gif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en.wikipedia.org/wiki/Functional_programming" TargetMode="External"/><Relationship Id="rId4" Type="http://schemas.openxmlformats.org/officeDocument/2006/relationships/image" Target="../media/image22.gif"/><Relationship Id="rId5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gif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gif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3.gif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Thinking is SOLID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How Functional Thinking behind your solutions lead to SOLID and clean code base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194925"/>
            <a:ext cx="7688699" cy="187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sp>
        <p:nvSpPr>
          <p:cNvPr id="178" name="Google Shape;178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812" y="2078875"/>
            <a:ext cx="1171117" cy="226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2944888" y="3009325"/>
            <a:ext cx="45363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CarView(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sp>
        <p:nvSpPr>
          <p:cNvPr id="187" name="Google Shape;187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8412" y="2078875"/>
            <a:ext cx="3027174" cy="78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883187" y="2964925"/>
            <a:ext cx="73776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 get() =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883175" y="3724375"/>
            <a:ext cx="73776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by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viewModel.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collectAsState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CarView(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sp>
        <p:nvSpPr>
          <p:cNvPr id="197" name="Google Shape;197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5"/>
          <p:cNvSpPr txBox="1"/>
          <p:nvPr/>
        </p:nvSpPr>
        <p:spPr>
          <a:xfrm>
            <a:off x="2418300" y="3202200"/>
            <a:ext cx="43074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i="1"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getState(carId).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000" y="2027475"/>
            <a:ext cx="3082601" cy="10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sp>
        <p:nvSpPr>
          <p:cNvPr id="206" name="Google Shape;206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6"/>
          <p:cNvSpPr txBox="1"/>
          <p:nvPr/>
        </p:nvSpPr>
        <p:spPr>
          <a:xfrm>
            <a:off x="729450" y="2078875"/>
            <a:ext cx="76887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by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collectAsState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CarView(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729449" y="3009325"/>
            <a:ext cx="76887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get() =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9" name="Google Shape;209;p26"/>
          <p:cNvSpPr txBox="1"/>
          <p:nvPr/>
        </p:nvSpPr>
        <p:spPr>
          <a:xfrm>
            <a:off x="729450" y="393977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i="1"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getState(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225" y="2078875"/>
            <a:ext cx="3142929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 Application</a:t>
            </a:r>
            <a:endParaRPr/>
          </a:p>
        </p:txBody>
      </p:sp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717938"/>
            <a:ext cx="2910150" cy="17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2984925"/>
            <a:ext cx="3652886" cy="16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309125" y="2078875"/>
            <a:ext cx="3109025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/>
          <p:nvPr/>
        </p:nvSpPr>
        <p:spPr>
          <a:xfrm>
            <a:off x="729450" y="2078875"/>
            <a:ext cx="7688700" cy="23025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27" name="Google Shape;227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 Application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3974525" y="2078875"/>
            <a:ext cx="4405500" cy="23025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 sz="1500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(carId) = </a:t>
            </a:r>
            <a:endParaRPr sz="15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  getC</a:t>
            </a: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arSnapshot</a:t>
            </a: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sz="1500"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getAppCarState(</a:t>
            </a:r>
            <a:endParaRPr sz="1500"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  <a:highlight>
                  <a:srgbClr val="CCCCCC"/>
                </a:highlight>
                <a:latin typeface="Courier New"/>
                <a:ea typeface="Courier New"/>
                <a:cs typeface="Courier New"/>
                <a:sym typeface="Courier New"/>
              </a:rPr>
              <a:t>            getCloudCarState(carId)</a:t>
            </a:r>
            <a:endParaRPr sz="1500">
              <a:solidFill>
                <a:srgbClr val="333333"/>
              </a:solidFill>
              <a:highlight>
                <a:srgbClr val="CCCCCC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)</a:t>
            </a:r>
            <a:endParaRPr sz="1500"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  )</a:t>
            </a:r>
            <a:endParaRPr sz="1500"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8875"/>
            <a:ext cx="3201700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/>
          <p:nvPr/>
        </p:nvSpPr>
        <p:spPr>
          <a:xfrm>
            <a:off x="5393500" y="2261475"/>
            <a:ext cx="675300" cy="3549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8"/>
          <p:cNvSpPr/>
          <p:nvPr/>
        </p:nvSpPr>
        <p:spPr>
          <a:xfrm>
            <a:off x="7322125" y="2983925"/>
            <a:ext cx="675300" cy="3549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2029488"/>
            <a:ext cx="3201700" cy="240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 Application</a:t>
            </a:r>
            <a:endParaRPr/>
          </a:p>
        </p:txBody>
      </p:sp>
      <p:sp>
        <p:nvSpPr>
          <p:cNvPr id="239" name="Google Shape;239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9"/>
          <p:cNvSpPr txBox="1"/>
          <p:nvPr/>
        </p:nvSpPr>
        <p:spPr>
          <a:xfrm>
            <a:off x="729450" y="2078875"/>
            <a:ext cx="76887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by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viewModel.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collectAsState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CarView(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729449" y="3009325"/>
            <a:ext cx="76887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get() =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729450" y="393977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i="1"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getState(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43" name="Google Shape;243;p29"/>
          <p:cNvSpPr/>
          <p:nvPr/>
        </p:nvSpPr>
        <p:spPr>
          <a:xfrm>
            <a:off x="2850600" y="2121500"/>
            <a:ext cx="1004400" cy="3549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9"/>
          <p:cNvSpPr/>
          <p:nvPr/>
        </p:nvSpPr>
        <p:spPr>
          <a:xfrm>
            <a:off x="1236500" y="3270013"/>
            <a:ext cx="1116900" cy="3549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9"/>
          <p:cNvSpPr/>
          <p:nvPr/>
        </p:nvSpPr>
        <p:spPr>
          <a:xfrm>
            <a:off x="770850" y="3962425"/>
            <a:ext cx="1004400" cy="3549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 Application</a:t>
            </a:r>
            <a:endParaRPr/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194925"/>
            <a:ext cx="7688699" cy="187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 Application</a:t>
            </a:r>
            <a:endParaRPr/>
          </a:p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Hide implementation details</a:t>
            </a:r>
            <a:endParaRPr sz="1500"/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Identify dependencies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Dependency Injection</a:t>
            </a:r>
            <a:endParaRPr sz="1700"/>
          </a:p>
        </p:txBody>
      </p:sp>
      <p:pic>
        <p:nvPicPr>
          <p:cNvPr id="260" name="Google Shape;26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693" y="2078875"/>
            <a:ext cx="2955457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150" y="1902725"/>
            <a:ext cx="1336950" cy="13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4902050" y="1902725"/>
            <a:ext cx="138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@chiaradiajm</a:t>
            </a:r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5375" y="1927925"/>
            <a:ext cx="349825" cy="3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5375" y="2375188"/>
            <a:ext cx="349825" cy="34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4902050" y="2350000"/>
            <a:ext cx="138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97A7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@chiara-jm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58525" y="2797276"/>
            <a:ext cx="443525" cy="4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4902050" y="2818925"/>
            <a:ext cx="138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97A7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@chiara-jm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Partial Application</a:t>
            </a:r>
            <a:endParaRPr/>
          </a:p>
        </p:txBody>
      </p:sp>
      <p:sp>
        <p:nvSpPr>
          <p:cNvPr id="267" name="Google Shape;267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2"/>
          <p:cNvSpPr txBox="1"/>
          <p:nvPr/>
        </p:nvSpPr>
        <p:spPr>
          <a:xfrm>
            <a:off x="729450" y="2078875"/>
            <a:ext cx="3657600" cy="13935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getcarSnapshot(</a:t>
            </a:r>
            <a:r>
              <a:rPr lang="en" sz="11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viewModel</a:t>
            </a:r>
            <a:r>
              <a:rPr lang="en" sz="1100">
                <a:solidFill>
                  <a:srgbClr val="F8F9FA"/>
                </a:solidFill>
                <a:latin typeface="Courier New"/>
                <a:ea typeface="Courier New"/>
                <a:cs typeface="Courier New"/>
                <a:sym typeface="Courier New"/>
              </a:rPr>
              <a:t>, appCarState</a:t>
            </a:r>
            <a:r>
              <a:rPr lang="en" sz="1100">
                <a:solidFill>
                  <a:srgbClr val="F8F9FA"/>
                </a:solidFill>
                <a:highlight>
                  <a:srgbClr val="9876AA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100">
              <a:solidFill>
                <a:srgbClr val="F8F9FA"/>
              </a:solidFill>
              <a:highlight>
                <a:srgbClr val="9876AA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get</a:t>
            </a:r>
            <a:r>
              <a:rPr lang="en" sz="1100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AppCarState(</a:t>
            </a:r>
            <a:r>
              <a:rPr lang="en" sz="11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repository</a:t>
            </a:r>
            <a:r>
              <a:rPr lang="en" sz="1100">
                <a:solidFill>
                  <a:srgbClr val="F8F9FA"/>
                </a:solidFill>
                <a:latin typeface="Courier New"/>
                <a:ea typeface="Courier New"/>
                <a:cs typeface="Courier New"/>
                <a:sym typeface="Courier New"/>
              </a:rPr>
              <a:t>, cloudCarState</a:t>
            </a:r>
            <a:r>
              <a:rPr lang="en" sz="1100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100"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33333"/>
                </a:solidFill>
                <a:highlight>
                  <a:srgbClr val="CCCCCC"/>
                </a:highlight>
                <a:latin typeface="Courier New"/>
                <a:ea typeface="Courier New"/>
                <a:cs typeface="Courier New"/>
                <a:sym typeface="Courier New"/>
              </a:rPr>
              <a:t>getCloudCarState(</a:t>
            </a:r>
            <a:r>
              <a:rPr lang="en" sz="1100">
                <a:solidFill>
                  <a:schemeClr val="accent3"/>
                </a:solidFill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lang="en" sz="1100">
                <a:solidFill>
                  <a:srgbClr val="F8F9FA"/>
                </a:solidFill>
                <a:latin typeface="Courier New"/>
                <a:ea typeface="Courier New"/>
                <a:cs typeface="Courier New"/>
                <a:sym typeface="Courier New"/>
              </a:rPr>
              <a:t>, carId</a:t>
            </a:r>
            <a:r>
              <a:rPr lang="en" sz="1100">
                <a:solidFill>
                  <a:srgbClr val="333333"/>
                </a:solidFill>
                <a:highlight>
                  <a:srgbClr val="CCCCCC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4466350" y="2078875"/>
            <a:ext cx="3951900" cy="13935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CarCloudApi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 {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fun </a:t>
            </a:r>
            <a:r>
              <a:rPr lang="en" sz="12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(carId: String) =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i="1"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i="1"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getState(carId).</a:t>
            </a:r>
            <a:r>
              <a:rPr i="1" lang="en" sz="12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sz="1200"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0" name="Google Shape;270;p32"/>
          <p:cNvSpPr/>
          <p:nvPr/>
        </p:nvSpPr>
        <p:spPr>
          <a:xfrm>
            <a:off x="4906500" y="3088375"/>
            <a:ext cx="779400" cy="2421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2"/>
          <p:cNvSpPr/>
          <p:nvPr/>
        </p:nvSpPr>
        <p:spPr>
          <a:xfrm>
            <a:off x="5916150" y="2329650"/>
            <a:ext cx="779400" cy="2421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High-Order Functions</a:t>
            </a:r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What? </a:t>
            </a:r>
            <a:endParaRPr b="1" sz="1500"/>
          </a:p>
          <a:p>
            <a:pPr indent="0" lvl="0" marL="45720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A function used as a parameter</a:t>
            </a:r>
            <a:endParaRPr sz="15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/>
              <a:t>Why?</a:t>
            </a:r>
            <a:endParaRPr b="1" sz="15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/>
              <a:t>Abstract behaviour</a:t>
            </a:r>
            <a:endParaRPr sz="1700"/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857" y="2078875"/>
            <a:ext cx="3115294" cy="22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/>
        </p:nvSpPr>
        <p:spPr>
          <a:xfrm>
            <a:off x="729450" y="2089225"/>
            <a:ext cx="7688700" cy="22404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carSnapshot(carId) = </a:t>
            </a:r>
            <a:endParaRPr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  getcarSnapshot(</a:t>
            </a:r>
            <a:endParaRPr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getAppCarState(</a:t>
            </a:r>
            <a:endParaRPr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CCCCCC"/>
                </a:highlight>
                <a:latin typeface="Courier New"/>
                <a:ea typeface="Courier New"/>
                <a:cs typeface="Courier New"/>
                <a:sym typeface="Courier New"/>
              </a:rPr>
              <a:t>            getCloudCarState(carId)</a:t>
            </a:r>
            <a:endParaRPr>
              <a:solidFill>
                <a:srgbClr val="333333"/>
              </a:solidFill>
              <a:highlight>
                <a:srgbClr val="CCCCCC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)</a:t>
            </a:r>
            <a:endParaRPr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  )</a:t>
            </a:r>
            <a:endParaRPr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729450" y="2089225"/>
            <a:ext cx="7688700" cy="22404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carSnapshot(</a:t>
            </a:r>
            <a:endParaRPr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getcarSnapshot</a:t>
            </a:r>
            <a:r>
              <a:rPr lang="en">
                <a:solidFill>
                  <a:srgbClr val="F8F9FA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lang="en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getAppCarState</a:t>
            </a:r>
            <a:r>
              <a:rPr lang="en">
                <a:solidFill>
                  <a:srgbClr val="F8F9FA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endParaRPr>
              <a:solidFill>
                <a:srgbClr val="F8F9FA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CCCCCC"/>
                </a:highlight>
                <a:latin typeface="Courier New"/>
                <a:ea typeface="Courier New"/>
                <a:cs typeface="Courier New"/>
                <a:sym typeface="Courier New"/>
              </a:rPr>
              <a:t>  getCloudCarState</a:t>
            </a:r>
            <a:r>
              <a:rPr lang="en">
                <a:solidFill>
                  <a:srgbClr val="F8F9FA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>
              <a:solidFill>
                <a:srgbClr val="F8F9FA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carId,</a:t>
            </a:r>
            <a:endParaRPr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= </a:t>
            </a:r>
            <a:r>
              <a:rPr lang="en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getcarSnapshot(</a:t>
            </a:r>
            <a:endParaRPr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getAppCarState(</a:t>
            </a:r>
            <a:endParaRPr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33333"/>
                </a:solidFill>
                <a:highlight>
                  <a:srgbClr val="CCCCCC"/>
                </a:highlight>
                <a:latin typeface="Courier New"/>
                <a:ea typeface="Courier New"/>
                <a:cs typeface="Courier New"/>
                <a:sym typeface="Courier New"/>
              </a:rPr>
              <a:t>            getCloudCarState(carId)</a:t>
            </a:r>
            <a:endParaRPr>
              <a:solidFill>
                <a:srgbClr val="333333"/>
              </a:solidFill>
              <a:highlight>
                <a:srgbClr val="CCCCCC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)</a:t>
            </a:r>
            <a:endParaRPr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  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87" name="Google Shape;287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High-Order Functions</a:t>
            </a:r>
            <a:endParaRPr/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455" y="2078880"/>
            <a:ext cx="2978694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High-Order Functions</a:t>
            </a:r>
            <a:endParaRPr/>
          </a:p>
        </p:txBody>
      </p:sp>
      <p:sp>
        <p:nvSpPr>
          <p:cNvPr id="295" name="Google Shape;295;p3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5"/>
          <p:cNvSpPr txBox="1"/>
          <p:nvPr/>
        </p:nvSpPr>
        <p:spPr>
          <a:xfrm>
            <a:off x="729450" y="2078875"/>
            <a:ext cx="7688700" cy="22611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String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Repository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get() =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</a:t>
            </a:r>
            <a:r>
              <a:rPr i="1"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i="1" lang="en" sz="12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toCarSnapshot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sz="1200"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729450" y="2078875"/>
            <a:ext cx="7688700" cy="22611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String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(String) -&gt; CarState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get() = 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getCarState(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i="1" lang="en" sz="12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toCarSnapshot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sz="1200"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8" name="Google Shape;298;p35"/>
          <p:cNvSpPr txBox="1"/>
          <p:nvPr/>
        </p:nvSpPr>
        <p:spPr>
          <a:xfrm>
            <a:off x="729450" y="2078875"/>
            <a:ext cx="7688700" cy="22611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GetCarState(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1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 Repository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: (String) -&gt; CarState {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override fun </a:t>
            </a:r>
            <a:r>
              <a:rPr lang="en" sz="1100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invoke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(carId: String) = 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   repository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.getCarState(carId)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729450" y="2078863"/>
            <a:ext cx="7688700" cy="22611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GetCarState(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1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 Repository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: (String) -&gt; CarState </a:t>
            </a: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by 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repository::getCarState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 rotWithShape="1">
          <a:blip r:embed="rId3">
            <a:alphaModFix/>
          </a:blip>
          <a:srcRect b="0" l="8510" r="13406" t="0"/>
          <a:stretch/>
        </p:blipFill>
        <p:spPr>
          <a:xfrm>
            <a:off x="5282050" y="2078875"/>
            <a:ext cx="3136100" cy="22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729450" y="3625675"/>
            <a:ext cx="4400100" cy="7143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i="1" lang="en" sz="11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 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= ViewModel(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100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 = </a:t>
            </a:r>
            <a:r>
              <a:rPr i="1" lang="en" sz="11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::getCarState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02" name="Google Shape;302;p35"/>
          <p:cNvSpPr txBox="1"/>
          <p:nvPr/>
        </p:nvSpPr>
        <p:spPr>
          <a:xfrm>
            <a:off x="729450" y="2868500"/>
            <a:ext cx="4400100" cy="7143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i="1" lang="en" sz="11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 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= ViewModel(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100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 = </a:t>
            </a: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GetCarState()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03" name="Google Shape;30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Effects </a:t>
            </a:r>
            <a:endParaRPr/>
          </a:p>
        </p:txBody>
      </p:sp>
      <p:pic>
        <p:nvPicPr>
          <p:cNvPr id="310" name="Google Shape;3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198237"/>
            <a:ext cx="7688699" cy="187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463" y="2384987"/>
            <a:ext cx="5795077" cy="3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215" y="3527971"/>
            <a:ext cx="5795574" cy="37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/>
          <p:nvPr/>
        </p:nvSpPr>
        <p:spPr>
          <a:xfrm>
            <a:off x="6905175" y="2773375"/>
            <a:ext cx="1429200" cy="8136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6"/>
          <p:cNvSpPr/>
          <p:nvPr/>
        </p:nvSpPr>
        <p:spPr>
          <a:xfrm>
            <a:off x="729450" y="2279675"/>
            <a:ext cx="944700" cy="16752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Effects </a:t>
            </a:r>
            <a:endParaRPr/>
          </a:p>
        </p:txBody>
      </p:sp>
      <p:sp>
        <p:nvSpPr>
          <p:cNvPr id="321" name="Google Shape;321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solidFill>
            <a:srgbClr val="2B2B2B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7"/>
          <p:cNvSpPr txBox="1"/>
          <p:nvPr/>
        </p:nvSpPr>
        <p:spPr>
          <a:xfrm>
            <a:off x="729450" y="223127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LockButton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{ 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.lock() }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729449" y="304447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lock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729450" y="378737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.lock(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325" name="Google Shape;325;p37"/>
          <p:cNvCxnSpPr/>
          <p:nvPr/>
        </p:nvCxnSpPr>
        <p:spPr>
          <a:xfrm>
            <a:off x="718700" y="2802825"/>
            <a:ext cx="7706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7"/>
          <p:cNvCxnSpPr/>
          <p:nvPr/>
        </p:nvCxnSpPr>
        <p:spPr>
          <a:xfrm>
            <a:off x="710050" y="3616025"/>
            <a:ext cx="7733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7" name="Google Shape;327;p37"/>
          <p:cNvSpPr/>
          <p:nvPr/>
        </p:nvSpPr>
        <p:spPr>
          <a:xfrm>
            <a:off x="718700" y="3787375"/>
            <a:ext cx="2224500" cy="4002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7"/>
          <p:cNvSpPr txBox="1"/>
          <p:nvPr/>
        </p:nvSpPr>
        <p:spPr>
          <a:xfrm>
            <a:off x="732399" y="304447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lock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29" name="Google Shape;3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 Effects </a:t>
            </a:r>
            <a:endParaRPr/>
          </a:p>
        </p:txBody>
      </p:sp>
      <p:sp>
        <p:nvSpPr>
          <p:cNvPr id="335" name="Google Shape;335;p3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solidFill>
            <a:srgbClr val="2B2B2B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8"/>
          <p:cNvSpPr txBox="1"/>
          <p:nvPr/>
        </p:nvSpPr>
        <p:spPr>
          <a:xfrm>
            <a:off x="729450" y="2086175"/>
            <a:ext cx="76887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 </a:t>
            </a: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by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viewModel.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collectAsState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CarView(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 =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carSnapshot)</a:t>
            </a:r>
            <a:endParaRPr i="1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37" name="Google Shape;337;p38"/>
          <p:cNvSpPr txBox="1"/>
          <p:nvPr/>
        </p:nvSpPr>
        <p:spPr>
          <a:xfrm>
            <a:off x="727550" y="3787375"/>
            <a:ext cx="76887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.lock(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  .onSuccess { publishCarState() }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338" name="Google Shape;338;p38"/>
          <p:cNvCxnSpPr/>
          <p:nvPr/>
        </p:nvCxnSpPr>
        <p:spPr>
          <a:xfrm>
            <a:off x="718700" y="2802825"/>
            <a:ext cx="7706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38"/>
          <p:cNvCxnSpPr/>
          <p:nvPr/>
        </p:nvCxnSpPr>
        <p:spPr>
          <a:xfrm>
            <a:off x="710050" y="3616025"/>
            <a:ext cx="7733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0" name="Google Shape;340;p38"/>
          <p:cNvSpPr txBox="1"/>
          <p:nvPr/>
        </p:nvSpPr>
        <p:spPr>
          <a:xfrm>
            <a:off x="732399" y="297782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getCarStateFlow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).map { it.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 }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41" name="Google Shape;3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267412" y="2078875"/>
            <a:ext cx="3153688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/>
          <p:nvPr/>
        </p:nvSpPr>
        <p:spPr>
          <a:xfrm>
            <a:off x="785200" y="2339625"/>
            <a:ext cx="3630600" cy="4002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</a:t>
            </a:r>
            <a:endParaRPr/>
          </a:p>
        </p:txBody>
      </p:sp>
      <p:sp>
        <p:nvSpPr>
          <p:cNvPr id="349" name="Google Shape;349;p39"/>
          <p:cNvSpPr txBox="1"/>
          <p:nvPr/>
        </p:nvSpPr>
        <p:spPr>
          <a:xfrm>
            <a:off x="3874950" y="2078875"/>
            <a:ext cx="2574600" cy="3849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A9B7C6"/>
                </a:solidFill>
                <a:latin typeface="Courier New"/>
                <a:ea typeface="Courier New"/>
                <a:cs typeface="Courier New"/>
                <a:sym typeface="Courier New"/>
              </a:rPr>
              <a:t>kotlinx.coroutines.flow</a:t>
            </a:r>
            <a:endParaRPr sz="1500">
              <a:solidFill>
                <a:schemeClr val="lt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0" name="Google Shape;350;p39"/>
          <p:cNvSpPr txBox="1"/>
          <p:nvPr/>
        </p:nvSpPr>
        <p:spPr>
          <a:xfrm>
            <a:off x="3876750" y="2463775"/>
            <a:ext cx="2574600" cy="3849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CC783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val</a:t>
            </a:r>
            <a:r>
              <a:rPr lang="en" sz="1300">
                <a:solidFill>
                  <a:srgbClr val="9876AA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 myField</a:t>
            </a:r>
            <a:endParaRPr/>
          </a:p>
        </p:txBody>
      </p:sp>
      <p:sp>
        <p:nvSpPr>
          <p:cNvPr id="351" name="Google Shape;351;p39"/>
          <p:cNvSpPr txBox="1"/>
          <p:nvPr/>
        </p:nvSpPr>
        <p:spPr>
          <a:xfrm>
            <a:off x="3876750" y="2848675"/>
            <a:ext cx="1258200" cy="3849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CC783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data class</a:t>
            </a:r>
            <a:endParaRPr/>
          </a:p>
        </p:txBody>
      </p:sp>
      <p:sp>
        <p:nvSpPr>
          <p:cNvPr id="352" name="Google Shape;352;p39"/>
          <p:cNvSpPr txBox="1"/>
          <p:nvPr/>
        </p:nvSpPr>
        <p:spPr>
          <a:xfrm>
            <a:off x="5134950" y="2848675"/>
            <a:ext cx="1316400" cy="3849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CC783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lock(</a:t>
            </a:r>
            <a:r>
              <a:rPr lang="en" sz="1300">
                <a:solidFill>
                  <a:srgbClr val="9876AA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300">
                <a:solidFill>
                  <a:srgbClr val="CC783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/>
          </a:p>
        </p:txBody>
      </p:sp>
      <p:sp>
        <p:nvSpPr>
          <p:cNvPr id="353" name="Google Shape;353;p39"/>
          <p:cNvSpPr txBox="1"/>
          <p:nvPr/>
        </p:nvSpPr>
        <p:spPr>
          <a:xfrm>
            <a:off x="729450" y="20788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Reactive Programing</a:t>
            </a:r>
            <a:endParaRPr/>
          </a:p>
        </p:txBody>
      </p:sp>
      <p:sp>
        <p:nvSpPr>
          <p:cNvPr id="354" name="Google Shape;354;p39"/>
          <p:cNvSpPr txBox="1"/>
          <p:nvPr/>
        </p:nvSpPr>
        <p:spPr>
          <a:xfrm>
            <a:off x="729450" y="24637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Immutability</a:t>
            </a:r>
            <a:endParaRPr/>
          </a:p>
        </p:txBody>
      </p:sp>
      <p:sp>
        <p:nvSpPr>
          <p:cNvPr id="355" name="Google Shape;355;p39"/>
          <p:cNvSpPr txBox="1"/>
          <p:nvPr/>
        </p:nvSpPr>
        <p:spPr>
          <a:xfrm>
            <a:off x="729450" y="28486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Separate </a:t>
            </a:r>
            <a:r>
              <a:rPr b="1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data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behaviour</a:t>
            </a:r>
            <a:endParaRPr/>
          </a:p>
        </p:txBody>
      </p:sp>
      <p:sp>
        <p:nvSpPr>
          <p:cNvPr id="356" name="Google Shape;356;p39"/>
          <p:cNvSpPr txBox="1"/>
          <p:nvPr/>
        </p:nvSpPr>
        <p:spPr>
          <a:xfrm>
            <a:off x="729450" y="32335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Monadic Error Handling</a:t>
            </a:r>
            <a:endParaRPr/>
          </a:p>
        </p:txBody>
      </p:sp>
      <p:sp>
        <p:nvSpPr>
          <p:cNvPr id="357" name="Google Shape;357;p39"/>
          <p:cNvSpPr txBox="1"/>
          <p:nvPr/>
        </p:nvSpPr>
        <p:spPr>
          <a:xfrm>
            <a:off x="3876750" y="3233575"/>
            <a:ext cx="2574600" cy="3849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kotlin.Result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358" name="Google Shape;3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all  this relate to SOLID?</a:t>
            </a:r>
            <a:endParaRPr/>
          </a:p>
        </p:txBody>
      </p:sp>
      <p:pic>
        <p:nvPicPr>
          <p:cNvPr id="364" name="Google Shape;36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6401" y="2078874"/>
            <a:ext cx="3014787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Responsibility</a:t>
            </a:r>
            <a:endParaRPr/>
          </a:p>
        </p:txBody>
      </p:sp>
      <p:sp>
        <p:nvSpPr>
          <p:cNvPr id="371" name="Google Shape;371;p4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An object should only have a single responsibility, that is, only changes to one part of the software's specification should be able to affect the specification of the object.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compositional nature of functional programing will allow us to focus on  one responsibility at a time.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 function converts the given input into the expected output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lack of side-effects (or limiting them to the ends of our layered architecture) enforces the SRP.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 function calculates a value or generates a side effect, but not both.</a:t>
            </a:r>
            <a:endParaRPr/>
          </a:p>
        </p:txBody>
      </p:sp>
      <p:pic>
        <p:nvPicPr>
          <p:cNvPr id="372" name="Google Shape;3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Functional Thinking?</a:t>
            </a:r>
            <a:endParaRPr/>
          </a:p>
        </p:txBody>
      </p:sp>
      <p:sp>
        <p:nvSpPr>
          <p:cNvPr id="106" name="Google Shape;106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00454">
            <a:off x="722800" y="2111975"/>
            <a:ext cx="2645050" cy="26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01090">
            <a:off x="3822323" y="2078875"/>
            <a:ext cx="4595827" cy="257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Responsibility</a:t>
            </a:r>
            <a:endParaRPr/>
          </a:p>
        </p:txBody>
      </p:sp>
      <p:sp>
        <p:nvSpPr>
          <p:cNvPr id="378" name="Google Shape;378;p4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2"/>
          <p:cNvSpPr txBox="1"/>
          <p:nvPr/>
        </p:nvSpPr>
        <p:spPr>
          <a:xfrm>
            <a:off x="729450" y="2078875"/>
            <a:ext cx="7688700" cy="6156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 </a:t>
            </a: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by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viewModel.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collectAsState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CarView(</a:t>
            </a:r>
            <a:r>
              <a:rPr lang="en">
                <a:solidFill>
                  <a:srgbClr val="467CD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 =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carSnapshot)</a:t>
            </a:r>
            <a:endParaRPr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0" name="Google Shape;380;p42"/>
          <p:cNvSpPr txBox="1"/>
          <p:nvPr/>
        </p:nvSpPr>
        <p:spPr>
          <a:xfrm>
            <a:off x="729449" y="308552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val 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carSnapshot get() = getCarState(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).map { it.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toCarSnapshot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 }</a:t>
            </a:r>
            <a:endParaRPr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81" name="Google Shape;381;p42"/>
          <p:cNvSpPr txBox="1"/>
          <p:nvPr/>
        </p:nvSpPr>
        <p:spPr>
          <a:xfrm>
            <a:off x="729450" y="3939775"/>
            <a:ext cx="7688700" cy="4002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carStateFlow.</a:t>
            </a:r>
            <a:r>
              <a:rPr lang="en">
                <a:solidFill>
                  <a:schemeClr val="lt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emit(</a:t>
            </a:r>
            <a:r>
              <a:rPr lang="en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carCloud</a:t>
            </a:r>
            <a:r>
              <a:rPr i="1"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getState(carId).</a:t>
            </a:r>
            <a:r>
              <a:rPr i="1" lang="en">
                <a:solidFill>
                  <a:srgbClr val="FFC66D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toCarState</a:t>
            </a:r>
            <a:r>
              <a:rPr lang="en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())</a:t>
            </a:r>
            <a:endParaRPr>
              <a:solidFill>
                <a:srgbClr val="9876A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82" name="Google Shape;3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Close Principle</a:t>
            </a:r>
            <a:endParaRPr/>
          </a:p>
        </p:txBody>
      </p:sp>
      <p:sp>
        <p:nvSpPr>
          <p:cNvPr id="388" name="Google Shape;388;p4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B2B2B"/>
                </a:solidFill>
              </a:rPr>
              <a:t>"Software entities ... should be open for extension, but closed for modification."</a:t>
            </a:r>
            <a:endParaRPr b="1">
              <a:solidFill>
                <a:srgbClr val="2B2B2B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3"/>
          <p:cNvSpPr txBox="1"/>
          <p:nvPr/>
        </p:nvSpPr>
        <p:spPr>
          <a:xfrm>
            <a:off x="1586700" y="2571750"/>
            <a:ext cx="4977000" cy="9249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String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(String) -&gt; CarState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90" name="Google Shape;390;p43"/>
          <p:cNvSpPr txBox="1"/>
          <p:nvPr/>
        </p:nvSpPr>
        <p:spPr>
          <a:xfrm>
            <a:off x="729450" y="3725250"/>
            <a:ext cx="768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High-Order Functions together with Dependency Injection allow us to extend without modifying.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43"/>
          <p:cNvSpPr/>
          <p:nvPr/>
        </p:nvSpPr>
        <p:spPr>
          <a:xfrm>
            <a:off x="3022950" y="2988675"/>
            <a:ext cx="3098100" cy="3549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3"/>
          <p:cNvSpPr txBox="1"/>
          <p:nvPr/>
        </p:nvSpPr>
        <p:spPr>
          <a:xfrm>
            <a:off x="729450" y="4110150"/>
            <a:ext cx="768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Reactive programming + immutability (Homework)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Liskov Substitution</a:t>
            </a:r>
            <a:endParaRPr/>
          </a:p>
        </p:txBody>
      </p:sp>
      <p:sp>
        <p:nvSpPr>
          <p:cNvPr id="399" name="Google Shape;399;p4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B2B2B"/>
                </a:solidFill>
              </a:rPr>
              <a:t>An object (such as a class) and a sub-object (such as a class that extends the first class) must be interchangeable without breaking the program</a:t>
            </a:r>
            <a:endParaRPr b="1">
              <a:solidFill>
                <a:srgbClr val="2B2B2B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44"/>
          <p:cNvSpPr txBox="1"/>
          <p:nvPr/>
        </p:nvSpPr>
        <p:spPr>
          <a:xfrm>
            <a:off x="1586700" y="2724150"/>
            <a:ext cx="5842800" cy="9249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String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(String) -&gt; CarState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01" name="Google Shape;401;p44"/>
          <p:cNvSpPr txBox="1"/>
          <p:nvPr/>
        </p:nvSpPr>
        <p:spPr>
          <a:xfrm>
            <a:off x="729600" y="3725250"/>
            <a:ext cx="197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Avoid side-effects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1586700" y="2724150"/>
            <a:ext cx="5842800" cy="9249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String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(String) -&gt; Result&lt;CarState&gt;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03" name="Google Shape;403;p44"/>
          <p:cNvSpPr txBox="1"/>
          <p:nvPr/>
        </p:nvSpPr>
        <p:spPr>
          <a:xfrm>
            <a:off x="2620225" y="3725250"/>
            <a:ext cx="252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Monadic error handling </a:t>
            </a:r>
            <a:endParaRPr/>
          </a:p>
        </p:txBody>
      </p:sp>
      <p:sp>
        <p:nvSpPr>
          <p:cNvPr id="404" name="Google Shape;404;p44"/>
          <p:cNvSpPr txBox="1"/>
          <p:nvPr/>
        </p:nvSpPr>
        <p:spPr>
          <a:xfrm>
            <a:off x="4946050" y="3725250"/>
            <a:ext cx="1686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Immutability</a:t>
            </a:r>
            <a:endParaRPr/>
          </a:p>
        </p:txBody>
      </p:sp>
      <p:pic>
        <p:nvPicPr>
          <p:cNvPr id="405" name="Google Shape;4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</a:t>
            </a:r>
            <a:r>
              <a:rPr lang="en"/>
              <a:t> Segregation</a:t>
            </a:r>
            <a:endParaRPr/>
          </a:p>
        </p:txBody>
      </p:sp>
      <p:sp>
        <p:nvSpPr>
          <p:cNvPr id="411" name="Google Shape;411;p4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B2B2B"/>
                </a:solidFill>
              </a:rPr>
              <a:t>Many client-specific interfaces are better than one general-purpose interface.</a:t>
            </a:r>
            <a:endParaRPr b="1">
              <a:solidFill>
                <a:srgbClr val="2B2B2B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5"/>
          <p:cNvSpPr txBox="1"/>
          <p:nvPr/>
        </p:nvSpPr>
        <p:spPr>
          <a:xfrm>
            <a:off x="1586700" y="2571750"/>
            <a:ext cx="4977000" cy="9249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String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repository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Repository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3" name="Google Shape;413;p45"/>
          <p:cNvSpPr txBox="1"/>
          <p:nvPr/>
        </p:nvSpPr>
        <p:spPr>
          <a:xfrm>
            <a:off x="729450" y="3569575"/>
            <a:ext cx="76887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Thinking in terms of High-Order functions as dependencies ensures that the </a:t>
            </a:r>
            <a:r>
              <a:rPr i="1"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client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only depend on what it needs and not more.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1586700" y="2568475"/>
            <a:ext cx="4977000" cy="9249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class 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ViewModel(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carId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String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private val </a:t>
            </a:r>
            <a:r>
              <a:rPr lang="en" sz="1200">
                <a:solidFill>
                  <a:srgbClr val="9876A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: (String) -&gt; CarState</a:t>
            </a:r>
            <a:r>
              <a:rPr lang="en" sz="1200">
                <a:solidFill>
                  <a:srgbClr val="CC783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200">
              <a:solidFill>
                <a:srgbClr val="CC7832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9B7C6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15" name="Google Shape;4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Dependency Inversion </a:t>
            </a:r>
            <a:endParaRPr/>
          </a:p>
        </p:txBody>
      </p:sp>
      <p:sp>
        <p:nvSpPr>
          <p:cNvPr id="421" name="Google Shape;421;p4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High level modules should not depend on low level modules; both should depend on abstractions. Abstractions should not depend on details.  Details should depend upon abstractions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6"/>
          <p:cNvSpPr txBox="1"/>
          <p:nvPr/>
        </p:nvSpPr>
        <p:spPr>
          <a:xfrm>
            <a:off x="799625" y="2647950"/>
            <a:ext cx="712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abstraction is given by the High-Order functions.</a:t>
            </a:r>
            <a:endParaRPr/>
          </a:p>
        </p:txBody>
      </p:sp>
      <p:sp>
        <p:nvSpPr>
          <p:cNvPr id="424" name="Google Shape;424;p46"/>
          <p:cNvSpPr txBox="1"/>
          <p:nvPr/>
        </p:nvSpPr>
        <p:spPr>
          <a:xfrm>
            <a:off x="799625" y="3032850"/>
            <a:ext cx="712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presentation layer consumes the HOF definition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5" name="Google Shape;425;p46"/>
          <p:cNvSpPr txBox="1"/>
          <p:nvPr/>
        </p:nvSpPr>
        <p:spPr>
          <a:xfrm>
            <a:off x="799625" y="3417750"/>
            <a:ext cx="712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data layer will implement that definition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6" name="Google Shape;426;p46"/>
          <p:cNvSpPr txBox="1"/>
          <p:nvPr/>
        </p:nvSpPr>
        <p:spPr>
          <a:xfrm>
            <a:off x="4751550" y="3032850"/>
            <a:ext cx="3518400" cy="3387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ViewModel(</a:t>
            </a:r>
            <a:r>
              <a:rPr lang="en" sz="1000">
                <a:solidFill>
                  <a:srgbClr val="9876AA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r>
              <a:rPr lang="en" sz="10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:(String) -&gt; CarState)</a:t>
            </a:r>
            <a:endParaRPr sz="1100"/>
          </a:p>
        </p:txBody>
      </p:sp>
      <p:sp>
        <p:nvSpPr>
          <p:cNvPr id="427" name="Google Shape;427;p46"/>
          <p:cNvSpPr txBox="1"/>
          <p:nvPr/>
        </p:nvSpPr>
        <p:spPr>
          <a:xfrm>
            <a:off x="4751550" y="3417750"/>
            <a:ext cx="3518400" cy="338700"/>
          </a:xfrm>
          <a:prstGeom prst="rect">
            <a:avLst/>
          </a:prstGeom>
          <a:solidFill>
            <a:srgbClr val="333333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repository::</a:t>
            </a:r>
            <a:r>
              <a:rPr lang="en" sz="10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</a:t>
            </a:r>
            <a:endParaRPr sz="1100"/>
          </a:p>
        </p:txBody>
      </p:sp>
      <p:sp>
        <p:nvSpPr>
          <p:cNvPr id="428" name="Google Shape;428;p46"/>
          <p:cNvSpPr txBox="1"/>
          <p:nvPr/>
        </p:nvSpPr>
        <p:spPr>
          <a:xfrm>
            <a:off x="799625" y="3802650"/>
            <a:ext cx="71244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High-Order function definition </a:t>
            </a:r>
            <a:r>
              <a:rPr lang="en" sz="10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(String) -&gt; CarState </a:t>
            </a: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is agnostic from both presentation and data layers.</a:t>
            </a:r>
            <a:endParaRPr/>
          </a:p>
        </p:txBody>
      </p:sp>
      <p:sp>
        <p:nvSpPr>
          <p:cNvPr id="429" name="Google Shape;429;p46"/>
          <p:cNvSpPr txBox="1"/>
          <p:nvPr/>
        </p:nvSpPr>
        <p:spPr>
          <a:xfrm>
            <a:off x="4751550" y="2647950"/>
            <a:ext cx="3518400" cy="3387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getCarState:</a:t>
            </a:r>
            <a:r>
              <a:rPr lang="en" sz="1000">
                <a:solidFill>
                  <a:schemeClr val="lt2"/>
                </a:solidFill>
                <a:highlight>
                  <a:srgbClr val="333333"/>
                </a:highlight>
                <a:latin typeface="Courier New"/>
                <a:ea typeface="Courier New"/>
                <a:cs typeface="Courier New"/>
                <a:sym typeface="Courier New"/>
              </a:rPr>
              <a:t>(String) -&gt; CarState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 txBox="1"/>
          <p:nvPr/>
        </p:nvSpPr>
        <p:spPr>
          <a:xfrm>
            <a:off x="729450" y="2383675"/>
            <a:ext cx="454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OOP and FP can be “best-friends”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47"/>
          <p:cNvSpPr txBox="1"/>
          <p:nvPr/>
        </p:nvSpPr>
        <p:spPr>
          <a:xfrm>
            <a:off x="729450" y="2768575"/>
            <a:ext cx="454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You do not need to go functional all the way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6" name="Google Shape;436;p47"/>
          <p:cNvSpPr txBox="1"/>
          <p:nvPr/>
        </p:nvSpPr>
        <p:spPr>
          <a:xfrm>
            <a:off x="729450" y="3187200"/>
            <a:ext cx="454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It can take some practice to break old routines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47"/>
          <p:cNvSpPr txBox="1"/>
          <p:nvPr/>
        </p:nvSpPr>
        <p:spPr>
          <a:xfrm>
            <a:off x="729450" y="3572100"/>
            <a:ext cx="4548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FP composition is a real powerful tool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8" name="Google Shape;4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733" y="2078875"/>
            <a:ext cx="3140416" cy="226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notes</a:t>
            </a:r>
            <a:endParaRPr/>
          </a:p>
        </p:txBody>
      </p:sp>
      <p:pic>
        <p:nvPicPr>
          <p:cNvPr id="440" name="Google Shape;44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8400" y="2078875"/>
            <a:ext cx="3014783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7725" y="2023041"/>
            <a:ext cx="3140425" cy="237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7726" y="2022363"/>
            <a:ext cx="3140425" cy="237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final note</a:t>
            </a:r>
            <a:endParaRPr/>
          </a:p>
        </p:txBody>
      </p:sp>
      <p:sp>
        <p:nvSpPr>
          <p:cNvPr id="449" name="Google Shape;449;p4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There is a SpongeBob gif for everything</a:t>
            </a:r>
            <a:endParaRPr/>
          </a:p>
        </p:txBody>
      </p:sp>
      <p:pic>
        <p:nvPicPr>
          <p:cNvPr id="450" name="Google Shape;45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344" y="2078875"/>
            <a:ext cx="3014806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457" name="Google Shape;457;p4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FP and Kotlin?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About working at </a:t>
            </a:r>
            <a:r>
              <a:rPr b="1" lang="en"/>
              <a:t>Volvo</a:t>
            </a:r>
            <a:r>
              <a:rPr lang="en"/>
              <a:t>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About me?</a:t>
            </a:r>
            <a:endParaRPr/>
          </a:p>
        </p:txBody>
      </p:sp>
      <p:pic>
        <p:nvPicPr>
          <p:cNvPr id="458" name="Google Shape;45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7690" y="1853850"/>
            <a:ext cx="4050459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programming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"/>
          <p:cNvSpPr txBox="1"/>
          <p:nvPr>
            <p:ph idx="1" type="body"/>
          </p:nvPr>
        </p:nvSpPr>
        <p:spPr>
          <a:xfrm>
            <a:off x="3951400" y="2078875"/>
            <a:ext cx="4466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programming is a programming paradigm where programs are constructed by </a:t>
            </a:r>
            <a:r>
              <a:rPr b="1" i="1" lang="en"/>
              <a:t>applying</a:t>
            </a:r>
            <a:r>
              <a:rPr lang="en"/>
              <a:t> and </a:t>
            </a:r>
            <a:r>
              <a:rPr b="1" lang="en"/>
              <a:t>composing</a:t>
            </a:r>
            <a:r>
              <a:rPr lang="en"/>
              <a:t> </a:t>
            </a:r>
            <a:r>
              <a:rPr b="1" lang="en"/>
              <a:t>functions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 is a declarative programming paradigm in which function definitions are </a:t>
            </a:r>
            <a:r>
              <a:rPr b="1" lang="en"/>
              <a:t>trees of expressions</a:t>
            </a:r>
            <a:r>
              <a:rPr lang="en"/>
              <a:t> that </a:t>
            </a:r>
            <a:r>
              <a:rPr b="1" lang="en"/>
              <a:t>map values to other values</a:t>
            </a:r>
            <a:r>
              <a:rPr lang="en"/>
              <a:t>, rather than a sequence of imperative statements which update the running state of the program.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Wikipedia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2078875"/>
            <a:ext cx="3093471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Functional Thinking?</a:t>
            </a:r>
            <a:endParaRPr/>
          </a:p>
        </p:txBody>
      </p:sp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Apply and compose functions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Work with declarative expressions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Avoiding side effects</a:t>
            </a:r>
            <a:endParaRPr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471" y="2078875"/>
            <a:ext cx="4037678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838" y="2078875"/>
            <a:ext cx="4341312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sp>
        <p:nvSpPr>
          <p:cNvPr id="132" name="Google Shape;132;p1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8875"/>
            <a:ext cx="3093490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800" y="1853850"/>
            <a:ext cx="342900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250" y="3520825"/>
            <a:ext cx="2495550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sp>
        <p:nvSpPr>
          <p:cNvPr id="142" name="Google Shape;142;p1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006" y="2078875"/>
            <a:ext cx="3125995" cy="22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9000" y="2037175"/>
            <a:ext cx="3126000" cy="23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4524" y="2078875"/>
            <a:ext cx="1171117" cy="226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6725" y="2681838"/>
            <a:ext cx="1171125" cy="1055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2628" y="2681850"/>
            <a:ext cx="1097572" cy="10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5525" y="2257549"/>
            <a:ext cx="2668400" cy="190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86525" y="2681863"/>
            <a:ext cx="1097572" cy="10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/>
        </p:nvSpPr>
        <p:spPr>
          <a:xfrm>
            <a:off x="729450" y="2078875"/>
            <a:ext cx="7688700" cy="23025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62" name="Google Shape;162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Composition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1"/>
          <p:cNvSpPr txBox="1"/>
          <p:nvPr/>
        </p:nvSpPr>
        <p:spPr>
          <a:xfrm>
            <a:off x="3974525" y="2078875"/>
            <a:ext cx="4405500" cy="2302500"/>
          </a:xfrm>
          <a:prstGeom prst="rect">
            <a:avLst/>
          </a:prstGeom>
          <a:solidFill>
            <a:srgbClr val="2B2B2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CarUI(carId) =</a:t>
            </a:r>
            <a:r>
              <a:rPr lang="en" sz="1500">
                <a:solidFill>
                  <a:srgbClr val="F8F9FA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 CarView(</a:t>
            </a:r>
            <a:endParaRPr sz="1500">
              <a:solidFill>
                <a:srgbClr val="F8F9FA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  getC</a:t>
            </a: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arSnapshot</a:t>
            </a: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endParaRPr sz="1500"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getAppCarState(</a:t>
            </a:r>
            <a:endParaRPr sz="1500"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  <a:highlight>
                  <a:srgbClr val="CCCCCC"/>
                </a:highlight>
                <a:latin typeface="Courier New"/>
                <a:ea typeface="Courier New"/>
                <a:cs typeface="Courier New"/>
                <a:sym typeface="Courier New"/>
              </a:rPr>
              <a:t>            getCloudCarState(carId)</a:t>
            </a:r>
            <a:endParaRPr sz="1500">
              <a:solidFill>
                <a:srgbClr val="333333"/>
              </a:solidFill>
              <a:highlight>
                <a:srgbClr val="CCCCCC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93C47D"/>
                </a:highlight>
                <a:latin typeface="Courier New"/>
                <a:ea typeface="Courier New"/>
                <a:cs typeface="Courier New"/>
                <a:sym typeface="Courier New"/>
              </a:rPr>
              <a:t>        )</a:t>
            </a:r>
            <a:endParaRPr sz="1500">
              <a:solidFill>
                <a:srgbClr val="F8F9FA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highlight>
                  <a:srgbClr val="8E7CC3"/>
                </a:highlight>
                <a:latin typeface="Courier New"/>
                <a:ea typeface="Courier New"/>
                <a:cs typeface="Courier New"/>
                <a:sym typeface="Courier New"/>
              </a:rPr>
              <a:t>    )</a:t>
            </a:r>
            <a:endParaRPr sz="1500">
              <a:solidFill>
                <a:srgbClr val="F8F9FA"/>
              </a:solidFill>
              <a:highlight>
                <a:srgbClr val="8E7CC3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8F9FA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500">
              <a:solidFill>
                <a:srgbClr val="F8F9FA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9B7C6"/>
              </a:solidFill>
              <a:highlight>
                <a:srgbClr val="2B2B2B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8875"/>
            <a:ext cx="3201700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50" y="187025"/>
            <a:ext cx="1258952" cy="1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